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02" r:id="rId6"/>
    <p:sldId id="347" r:id="rId7"/>
    <p:sldId id="338" r:id="rId8"/>
    <p:sldId id="340" r:id="rId9"/>
    <p:sldId id="341" r:id="rId10"/>
    <p:sldId id="342" r:id="rId11"/>
    <p:sldId id="327" r:id="rId12"/>
    <p:sldId id="328" r:id="rId13"/>
    <p:sldId id="343" r:id="rId14"/>
    <p:sldId id="323" r:id="rId15"/>
    <p:sldId id="326" r:id="rId16"/>
    <p:sldId id="329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5701"/>
  </p:normalViewPr>
  <p:slideViewPr>
    <p:cSldViewPr>
      <p:cViewPr>
        <p:scale>
          <a:sx n="90" d="100"/>
          <a:sy n="90" d="100"/>
        </p:scale>
        <p:origin x="358" y="94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7/14/2024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450690"/>
            <a:ext cx="11665296" cy="2706317"/>
          </a:xfrm>
        </p:spPr>
        <p:txBody>
          <a:bodyPr/>
          <a:lstStyle/>
          <a:p>
            <a:pPr algn="ctr"/>
            <a:r>
              <a:rPr lang="en-US" sz="6600" dirty="0"/>
              <a:t>EXPLORATORY DATA ANALYSIS FOR BANK LOAN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344" y="5301208"/>
            <a:ext cx="4512952" cy="1280160"/>
          </a:xfrm>
        </p:spPr>
        <p:txBody>
          <a:bodyPr/>
          <a:lstStyle/>
          <a:p>
            <a:r>
              <a:rPr lang="en-US" dirty="0"/>
              <a:t>Present by GROUP – 2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Khin </a:t>
            </a:r>
            <a:r>
              <a:rPr lang="en-US" dirty="0" err="1"/>
              <a:t>Yandar</a:t>
            </a:r>
            <a:r>
              <a:rPr lang="en-US" dirty="0"/>
              <a:t> Hlaing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Thiri </a:t>
            </a:r>
            <a:r>
              <a:rPr lang="en-US" dirty="0" err="1"/>
              <a:t>Whar</a:t>
            </a:r>
            <a:r>
              <a:rPr lang="en-US" dirty="0"/>
              <a:t> </a:t>
            </a:r>
            <a:r>
              <a:rPr lang="en-US" dirty="0" err="1"/>
              <a:t>Whar</a:t>
            </a:r>
            <a:r>
              <a:rPr lang="en-US" dirty="0"/>
              <a:t> Lwin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F934E5-A395-F52A-7C19-74BA06D80159}"/>
              </a:ext>
            </a:extLst>
          </p:cNvPr>
          <p:cNvSpPr txBox="1">
            <a:spLocks/>
          </p:cNvSpPr>
          <p:nvPr/>
        </p:nvSpPr>
        <p:spPr>
          <a:xfrm>
            <a:off x="4511824" y="3284984"/>
            <a:ext cx="6624736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Agenda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Reading and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Analysis according to Deposit Status according Camping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Reporting and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3DC953-E7DF-ACBD-C50D-DD1E5F1CDC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32916"/>
            <a:ext cx="8450329" cy="23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C19B41-1100-CEB7-B422-7B9E1D24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60" y="1988840"/>
            <a:ext cx="6076383" cy="48245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A05CE0-89E3-0E1E-6365-132ADF3FF55A}"/>
              </a:ext>
            </a:extLst>
          </p:cNvPr>
          <p:cNvSpPr txBox="1"/>
          <p:nvPr/>
        </p:nvSpPr>
        <p:spPr>
          <a:xfrm>
            <a:off x="88891" y="3493881"/>
            <a:ext cx="5733711" cy="3382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200" b="1" dirty="0">
                <a:highlight>
                  <a:srgbClr val="FFFF00"/>
                </a:highlight>
              </a:rPr>
              <a:t>INSIGHT 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Campaign Timing: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Focus on the months of May and October for campaigns, as these months show higher deposit rates.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Consider investigating why there is a decline in deposits from June to September and address potential issues.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Day of the Week Strategy: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Since the day of the week does not show a significant difference, campaigns can be uniformly distributed across the week.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Seasonal Analysis: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Further analysis could be done to understand the reasons behind the seasonal trends and optimize campaign strategies accordingly.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180862-BF40-AC03-8CB4-FE78D846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9" y="1918300"/>
            <a:ext cx="3458204" cy="1530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F201A0-D1B1-B41F-8E5C-9B66E6798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04" y="44624"/>
            <a:ext cx="2650768" cy="205516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134AB1-CEAC-6A56-A73F-F0B8D9FEBFD6}"/>
              </a:ext>
            </a:extLst>
          </p:cNvPr>
          <p:cNvSpPr/>
          <p:nvPr/>
        </p:nvSpPr>
        <p:spPr>
          <a:xfrm>
            <a:off x="2423592" y="3493881"/>
            <a:ext cx="1219759" cy="319837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2AF910-37DA-174C-D86B-8C5E6276CD49}"/>
              </a:ext>
            </a:extLst>
          </p:cNvPr>
          <p:cNvSpPr/>
          <p:nvPr/>
        </p:nvSpPr>
        <p:spPr>
          <a:xfrm>
            <a:off x="8823588" y="332656"/>
            <a:ext cx="1232851" cy="18002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60D7DB-6979-331D-BEFF-4BFE72481A1C}"/>
              </a:ext>
            </a:extLst>
          </p:cNvPr>
          <p:cNvSpPr/>
          <p:nvPr/>
        </p:nvSpPr>
        <p:spPr>
          <a:xfrm>
            <a:off x="2279576" y="2204864"/>
            <a:ext cx="1296144" cy="108012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833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45839-893E-C1A6-B073-E93DC48A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941168"/>
            <a:ext cx="3938250" cy="1347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7FA63-A817-F800-22F6-A30EA5FB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968" y="120204"/>
            <a:ext cx="3425728" cy="2599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10AA8-8F2C-ED42-FA72-2B87361A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" y="44624"/>
            <a:ext cx="8256240" cy="23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0C52B-3EEB-DBDE-EF9F-73BDC7762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2953550"/>
            <a:ext cx="6775350" cy="3740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35504-32C2-425A-6C34-37A6D69603A1}"/>
              </a:ext>
            </a:extLst>
          </p:cNvPr>
          <p:cNvSpPr txBox="1"/>
          <p:nvPr/>
        </p:nvSpPr>
        <p:spPr>
          <a:xfrm>
            <a:off x="222000" y="2592391"/>
            <a:ext cx="5178829" cy="1749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200000"/>
              </a:lnSpc>
            </a:pPr>
            <a:r>
              <a:rPr lang="en-SG" sz="1400" dirty="0"/>
              <a:t>The graph hints that longer telephone calls may lead to more successful deposits. However, further analysis would require additional context or data.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A9AC0A-E6E9-D2FC-9AEA-33E11FD046D3}"/>
              </a:ext>
            </a:extLst>
          </p:cNvPr>
          <p:cNvSpPr/>
          <p:nvPr/>
        </p:nvSpPr>
        <p:spPr>
          <a:xfrm>
            <a:off x="2155698" y="2711143"/>
            <a:ext cx="1219759" cy="319837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FFF86A-BCA8-2E1A-23A9-3D9DBECEA55C}"/>
              </a:ext>
            </a:extLst>
          </p:cNvPr>
          <p:cNvSpPr/>
          <p:nvPr/>
        </p:nvSpPr>
        <p:spPr>
          <a:xfrm>
            <a:off x="911424" y="5373216"/>
            <a:ext cx="2160240" cy="64807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289E60-BBCE-CFC2-5232-AAC634FD63B0}"/>
              </a:ext>
            </a:extLst>
          </p:cNvPr>
          <p:cNvSpPr/>
          <p:nvPr/>
        </p:nvSpPr>
        <p:spPr>
          <a:xfrm>
            <a:off x="8480968" y="476673"/>
            <a:ext cx="1296144" cy="211571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863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F73043A-C4BA-00C1-7A52-C9BB7499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" y="25152"/>
            <a:ext cx="7824192" cy="3304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237D2-B85D-DE65-98E0-3937A50E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13" y="2697772"/>
            <a:ext cx="5171957" cy="411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6BB899-02E9-CB6F-7A0D-CAD9EE70F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63" y="3140968"/>
            <a:ext cx="2782180" cy="363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FE7144-6996-2178-D896-5EB88E355F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3168029"/>
            <a:ext cx="2719845" cy="3661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588B2E-9DFB-270B-F136-4827146664DC}"/>
              </a:ext>
            </a:extLst>
          </p:cNvPr>
          <p:cNvSpPr txBox="1"/>
          <p:nvPr/>
        </p:nvSpPr>
        <p:spPr>
          <a:xfrm>
            <a:off x="7852522" y="55281"/>
            <a:ext cx="4297723" cy="2551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2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The highest correlation observed is between `</a:t>
            </a:r>
            <a:r>
              <a:rPr lang="en-SG" sz="1200" dirty="0" err="1"/>
              <a:t>emp.var.rate</a:t>
            </a:r>
            <a:r>
              <a:rPr lang="en-SG" sz="1200" dirty="0"/>
              <a:t>` and `</a:t>
            </a:r>
            <a:r>
              <a:rPr lang="en-SG" sz="1200" dirty="0" err="1"/>
              <a:t>cons.price.idx</a:t>
            </a:r>
            <a:r>
              <a:rPr lang="en-SG" sz="1200" dirty="0"/>
              <a:t>` (0.76), indicating a significant relationship between these economic indicators.</a:t>
            </a:r>
          </a:p>
          <a:p>
            <a:pPr>
              <a:lnSpc>
                <a:spcPct val="150000"/>
              </a:lnSpc>
            </a:pPr>
            <a:endParaRPr lang="en-SG" sz="1200" dirty="0"/>
          </a:p>
          <a:p>
            <a:pPr>
              <a:lnSpc>
                <a:spcPct val="150000"/>
              </a:lnSpc>
            </a:pPr>
            <a:r>
              <a:rPr lang="en-SG" sz="1200" dirty="0"/>
              <a:t>Other variables (`</a:t>
            </a:r>
            <a:r>
              <a:rPr lang="en-SG" sz="1200" dirty="0" err="1"/>
              <a:t>emp.var.rate</a:t>
            </a:r>
            <a:r>
              <a:rPr lang="en-SG" sz="1200" dirty="0"/>
              <a:t>` and `y`) show very weak or negligible correlations with each other and with `</a:t>
            </a:r>
            <a:r>
              <a:rPr lang="en-SG" sz="1200" dirty="0" err="1"/>
              <a:t>emp.var.rate</a:t>
            </a:r>
            <a:r>
              <a:rPr lang="en-SG" sz="1200" dirty="0"/>
              <a:t>` and `</a:t>
            </a:r>
            <a:r>
              <a:rPr lang="en-SG" sz="1200" dirty="0" err="1"/>
              <a:t>cons.price.idx</a:t>
            </a:r>
            <a:r>
              <a:rPr lang="en-SG" sz="1200" dirty="0"/>
              <a:t>`, suggesting that these factors are not strongly interdependent in the given dataset.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E2BCD-1A5A-2EA4-691B-30F22220F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371" y="476672"/>
            <a:ext cx="3151257" cy="201622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67C5A2-CEF9-DAE8-8C40-7439723726D5}"/>
              </a:ext>
            </a:extLst>
          </p:cNvPr>
          <p:cNvSpPr/>
          <p:nvPr/>
        </p:nvSpPr>
        <p:spPr>
          <a:xfrm>
            <a:off x="9377151" y="116632"/>
            <a:ext cx="1219759" cy="319837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4E37A3-5701-004A-3845-BB4959D8C75B}"/>
              </a:ext>
            </a:extLst>
          </p:cNvPr>
          <p:cNvSpPr/>
          <p:nvPr/>
        </p:nvSpPr>
        <p:spPr>
          <a:xfrm>
            <a:off x="4051350" y="3423567"/>
            <a:ext cx="1540593" cy="324579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B38E125-DDF4-C7ED-5241-AE5C7DC01EDD}"/>
              </a:ext>
            </a:extLst>
          </p:cNvPr>
          <p:cNvSpPr/>
          <p:nvPr/>
        </p:nvSpPr>
        <p:spPr>
          <a:xfrm>
            <a:off x="1090793" y="3423567"/>
            <a:ext cx="1540593" cy="324579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0A0C79B-B514-3323-3733-045947C7C71C}"/>
              </a:ext>
            </a:extLst>
          </p:cNvPr>
          <p:cNvSpPr/>
          <p:nvPr/>
        </p:nvSpPr>
        <p:spPr>
          <a:xfrm>
            <a:off x="4439816" y="764704"/>
            <a:ext cx="1487838" cy="158417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105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15BF5AA-DC66-922B-1AFE-A2F641B7D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97" y="3183938"/>
            <a:ext cx="5420639" cy="17201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This was provided a correlation heatmap of numerical variables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Arial" panose="020B0604020202020204" pitchFamily="34" charset="0"/>
              </a:rPr>
              <a:t>1</a:t>
            </a:r>
            <a:r>
              <a:rPr lang="en-US" altLang="en-US" sz="1200" b="1" dirty="0">
                <a:latin typeface="Arial" panose="020B0604020202020204" pitchFamily="34" charset="0"/>
              </a:rPr>
              <a:t>.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Correlations: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like 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emp.var.rate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and ‘euribor3m’ exhibit a strong positive correlation (indicated by the dark red square). This suggests that these two variables tend to move together in the same direction.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Similarly, ‘duration’ and ‘previous’ have a positive correlation.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4F80C-530F-F00B-5742-14C5F4C0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" y="15776"/>
            <a:ext cx="9055091" cy="308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30651-3B6C-38C3-A892-32C79A59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404664"/>
            <a:ext cx="6408401" cy="4919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F463B8-5937-4C4A-D6B2-35D4BFD16913}"/>
              </a:ext>
            </a:extLst>
          </p:cNvPr>
          <p:cNvSpPr txBox="1"/>
          <p:nvPr/>
        </p:nvSpPr>
        <p:spPr>
          <a:xfrm>
            <a:off x="119335" y="5085184"/>
            <a:ext cx="11953017" cy="17201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Correlations: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emp.var.rate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and 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cons.price.idx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show a strong negative correlation (dark blue color).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pdays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 and ‘previous’ also have a negative correlation.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Correlation: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along the diagonal (e.g., ‘age,’ ‘duration’) have no correlation with themselves (white squares).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heatmap helps identify relationships between variables. </a:t>
            </a:r>
          </a:p>
        </p:txBody>
      </p:sp>
    </p:spTree>
    <p:extLst>
      <p:ext uri="{BB962C8B-B14F-4D97-AF65-F5344CB8AC3E}">
        <p14:creationId xmlns:p14="http://schemas.microsoft.com/office/powerpoint/2010/main" val="36864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73709" y="4549448"/>
            <a:ext cx="3203964" cy="274320"/>
          </a:xfrm>
        </p:spPr>
        <p:txBody>
          <a:bodyPr/>
          <a:lstStyle/>
          <a:p>
            <a:r>
              <a:rPr lang="en-US" dirty="0" err="1"/>
              <a:t>Khin</a:t>
            </a:r>
            <a:r>
              <a:rPr lang="en-US" dirty="0"/>
              <a:t> </a:t>
            </a:r>
            <a:r>
              <a:rPr lang="en-US" dirty="0" err="1"/>
              <a:t>Yandar</a:t>
            </a:r>
            <a:r>
              <a:rPr lang="en-US" dirty="0"/>
              <a:t> Hlaing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STUDENT​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15588" y="4584796"/>
            <a:ext cx="3188740" cy="274320"/>
          </a:xfrm>
        </p:spPr>
        <p:txBody>
          <a:bodyPr/>
          <a:lstStyle/>
          <a:p>
            <a:r>
              <a:rPr lang="en-US" dirty="0"/>
              <a:t>THIRI WHAR </a:t>
            </a:r>
            <a:r>
              <a:rPr lang="en-US" dirty="0" err="1"/>
              <a:t>WHAR</a:t>
            </a:r>
            <a:r>
              <a:rPr lang="en-US" dirty="0"/>
              <a:t> LWIN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757E76-E7CF-62D7-0B44-69B929AA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44624"/>
            <a:ext cx="9186192" cy="609113"/>
          </a:xfrm>
        </p:spPr>
        <p:txBody>
          <a:bodyPr/>
          <a:lstStyle/>
          <a:p>
            <a:r>
              <a:rPr lang="en-US" sz="2000" dirty="0"/>
              <a:t>EXPLORATORY DATA ANALYSIS FOR BANK LON WORKSHOP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EDD4EF1-0D4C-2ED8-25B4-6BCDD756D8A5}"/>
              </a:ext>
            </a:extLst>
          </p:cNvPr>
          <p:cNvSpPr txBox="1">
            <a:spLocks/>
          </p:cNvSpPr>
          <p:nvPr/>
        </p:nvSpPr>
        <p:spPr>
          <a:xfrm>
            <a:off x="4431204" y="5054214"/>
            <a:ext cx="3864880" cy="699573"/>
          </a:xfrm>
          <a:prstGeom prst="rect">
            <a:avLst/>
          </a:prstGeom>
        </p:spPr>
        <p:txBody>
          <a:bodyPr vert="horz" lIns="91440" tIns="18288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4400" spc="30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  <a:endParaRPr lang="en-US" sz="44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284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A63C58-CF66-F85A-9826-CBE5B4618F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44"/>
            <a:ext cx="7062326" cy="26313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2904" y="35586"/>
            <a:ext cx="9186192" cy="47557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dirty="0"/>
              <a:t>EXPLORATORY DATA ANALYSIS FOR BANK LOAN WORKSHOP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 txBox="1">
            <a:spLocks/>
          </p:cNvSpPr>
          <p:nvPr/>
        </p:nvSpPr>
        <p:spPr>
          <a:xfrm>
            <a:off x="2927648" y="1003241"/>
            <a:ext cx="2880320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ighlight>
                  <a:srgbClr val="FFFF00"/>
                </a:highlight>
              </a:rPr>
              <a:t>Step – 1) Install Matplotlib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CC130-E1A1-D9BE-F469-3F67307C3E10}"/>
              </a:ext>
            </a:extLst>
          </p:cNvPr>
          <p:cNvSpPr txBox="1"/>
          <p:nvPr/>
        </p:nvSpPr>
        <p:spPr>
          <a:xfrm>
            <a:off x="2711624" y="2636912"/>
            <a:ext cx="403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Step 2) Import </a:t>
            </a:r>
            <a:r>
              <a:rPr lang="en-US" sz="1400" dirty="0" err="1">
                <a:highlight>
                  <a:srgbClr val="FFFF00"/>
                </a:highlight>
              </a:rPr>
              <a:t>pandas,numpy</a:t>
            </a:r>
            <a:r>
              <a:rPr lang="en-US" sz="1400" dirty="0">
                <a:highlight>
                  <a:srgbClr val="FFFF00"/>
                </a:highlight>
              </a:rPr>
              <a:t>&amp; </a:t>
            </a:r>
            <a:r>
              <a:rPr lang="en-US" sz="1400" dirty="0" err="1">
                <a:highlight>
                  <a:srgbClr val="FFFF00"/>
                </a:highlight>
              </a:rPr>
              <a:t>matplotib.pyplot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B32E-5A07-C6F4-8640-8BAC06E9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3301351"/>
            <a:ext cx="6466383" cy="3280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817BD-DA99-10CF-F902-1C47F921E1E6}"/>
              </a:ext>
            </a:extLst>
          </p:cNvPr>
          <p:cNvSpPr txBox="1"/>
          <p:nvPr/>
        </p:nvSpPr>
        <p:spPr>
          <a:xfrm>
            <a:off x="8040216" y="3573016"/>
            <a:ext cx="2448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Step 3) 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4E4DA-9C04-CC74-3841-9A8F1217D9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28" y="0"/>
            <a:ext cx="10521743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19A05C-D71B-A0E0-4ABE-FA5B4F697EEF}"/>
              </a:ext>
            </a:extLst>
          </p:cNvPr>
          <p:cNvSpPr/>
          <p:nvPr/>
        </p:nvSpPr>
        <p:spPr>
          <a:xfrm>
            <a:off x="767408" y="44625"/>
            <a:ext cx="7056784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702012-865B-B21A-2E56-678175760707}"/>
              </a:ext>
            </a:extLst>
          </p:cNvPr>
          <p:cNvSpPr/>
          <p:nvPr/>
        </p:nvSpPr>
        <p:spPr>
          <a:xfrm>
            <a:off x="555716" y="6021288"/>
            <a:ext cx="5544616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5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3C75D0-8561-7F64-F6C5-70FDF297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" y="81524"/>
            <a:ext cx="8299607" cy="2411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D993A-215F-298B-91AE-2D59CC94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" b="64166"/>
          <a:stretch/>
        </p:blipFill>
        <p:spPr>
          <a:xfrm>
            <a:off x="8472264" y="764704"/>
            <a:ext cx="3493687" cy="109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36E46-A3A2-E672-964E-2E120CB2E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0" t="1701" r="20824" b="26977"/>
          <a:stretch/>
        </p:blipFill>
        <p:spPr>
          <a:xfrm>
            <a:off x="3306903" y="3218657"/>
            <a:ext cx="3901414" cy="2952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7E1CA-D004-BB8A-BF78-5420B75DC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1" r="582"/>
          <a:stretch/>
        </p:blipFill>
        <p:spPr>
          <a:xfrm>
            <a:off x="7128303" y="2132856"/>
            <a:ext cx="5004165" cy="47525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E581FD-DE4E-8D62-19A8-6EFDA895E8FD}"/>
              </a:ext>
            </a:extLst>
          </p:cNvPr>
          <p:cNvSpPr/>
          <p:nvPr/>
        </p:nvSpPr>
        <p:spPr>
          <a:xfrm>
            <a:off x="8532068" y="1464370"/>
            <a:ext cx="720080" cy="43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924C62-7995-B8BC-1F07-E8A7001E6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1806" r="-1928"/>
          <a:stretch/>
        </p:blipFill>
        <p:spPr>
          <a:xfrm>
            <a:off x="59532" y="4149080"/>
            <a:ext cx="3327384" cy="16626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A19D40-1960-9FCE-600A-EF57AAA5D590}"/>
              </a:ext>
            </a:extLst>
          </p:cNvPr>
          <p:cNvSpPr/>
          <p:nvPr/>
        </p:nvSpPr>
        <p:spPr>
          <a:xfrm>
            <a:off x="779612" y="4869160"/>
            <a:ext cx="720080" cy="50405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4CBEF5-83E9-4E9D-3C0D-F137340717F8}"/>
              </a:ext>
            </a:extLst>
          </p:cNvPr>
          <p:cNvSpPr/>
          <p:nvPr/>
        </p:nvSpPr>
        <p:spPr>
          <a:xfrm>
            <a:off x="8525948" y="2348880"/>
            <a:ext cx="2754628" cy="1440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OUTLIERS</a:t>
            </a:r>
            <a:endParaRPr lang="en-SG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836C6-5B52-A107-65AB-E743EDA8BEE8}"/>
              </a:ext>
            </a:extLst>
          </p:cNvPr>
          <p:cNvSpPr txBox="1"/>
          <p:nvPr/>
        </p:nvSpPr>
        <p:spPr>
          <a:xfrm>
            <a:off x="8525948" y="32842"/>
            <a:ext cx="312093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Entire Client Outreach for Campaign Invitation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293BA6-FAC2-6771-FA96-C7766E243871}"/>
              </a:ext>
            </a:extLst>
          </p:cNvPr>
          <p:cNvSpPr/>
          <p:nvPr/>
        </p:nvSpPr>
        <p:spPr>
          <a:xfrm>
            <a:off x="3318811" y="3717032"/>
            <a:ext cx="1465750" cy="22322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1DDDC70-3DF4-19F2-A464-3136131CFD92}"/>
              </a:ext>
            </a:extLst>
          </p:cNvPr>
          <p:cNvSpPr/>
          <p:nvPr/>
        </p:nvSpPr>
        <p:spPr>
          <a:xfrm>
            <a:off x="10169325" y="4365104"/>
            <a:ext cx="1465750" cy="129614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D21407-DB9B-6477-9BCC-3C2D0F2D6FA5}"/>
              </a:ext>
            </a:extLst>
          </p:cNvPr>
          <p:cNvSpPr/>
          <p:nvPr/>
        </p:nvSpPr>
        <p:spPr>
          <a:xfrm>
            <a:off x="7248127" y="3914605"/>
            <a:ext cx="1008113" cy="181865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AD9F8-23AB-DB77-E20C-D66EFBE5ECF4}"/>
              </a:ext>
            </a:extLst>
          </p:cNvPr>
          <p:cNvSpPr/>
          <p:nvPr/>
        </p:nvSpPr>
        <p:spPr>
          <a:xfrm>
            <a:off x="5566044" y="4163809"/>
            <a:ext cx="1465750" cy="115212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Deposited Client Age Group</a:t>
            </a:r>
            <a:endParaRPr lang="en-SG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5C07F8-47DB-382D-A721-42AC8EC2290E}"/>
              </a:ext>
            </a:extLst>
          </p:cNvPr>
          <p:cNvSpPr txBox="1"/>
          <p:nvPr/>
        </p:nvSpPr>
        <p:spPr>
          <a:xfrm>
            <a:off x="334140" y="3425666"/>
            <a:ext cx="2119355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Total Deposited Clients</a:t>
            </a:r>
            <a:endParaRPr lang="en-US" sz="1400" b="1" dirty="0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0017A1-920D-61D2-FF05-0BBA38EBB18F}"/>
              </a:ext>
            </a:extLst>
          </p:cNvPr>
          <p:cNvSpPr txBox="1"/>
          <p:nvPr/>
        </p:nvSpPr>
        <p:spPr>
          <a:xfrm>
            <a:off x="180411" y="2492896"/>
            <a:ext cx="6096000" cy="698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400" dirty="0"/>
              <a:t>Age between 30 to near 60, they might to plan campaigns to deposit.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5D1DFF-FAEC-7972-6E2E-4F7D414FC229}"/>
              </a:ext>
            </a:extLst>
          </p:cNvPr>
          <p:cNvSpPr/>
          <p:nvPr/>
        </p:nvSpPr>
        <p:spPr>
          <a:xfrm>
            <a:off x="2711624" y="2548720"/>
            <a:ext cx="1080120" cy="282318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906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0423CC-6D0E-0B73-4E8C-A886509DA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" t="2750"/>
          <a:stretch/>
        </p:blipFill>
        <p:spPr>
          <a:xfrm>
            <a:off x="2874638" y="3139413"/>
            <a:ext cx="4225661" cy="3744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15591-6563-F9DD-C25A-F50E8B8C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4624"/>
            <a:ext cx="8175181" cy="2265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DD1496-A034-48C8-70E6-87D465C2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00" y="1124744"/>
            <a:ext cx="5117799" cy="5733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9D630E-856D-35F2-6CAD-7EDB73BF9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28" b="64768"/>
          <a:stretch/>
        </p:blipFill>
        <p:spPr>
          <a:xfrm>
            <a:off x="26509" y="4797152"/>
            <a:ext cx="2808312" cy="10801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DBC879-4477-D60F-AAB1-6EBA2B469C2B}"/>
              </a:ext>
            </a:extLst>
          </p:cNvPr>
          <p:cNvSpPr/>
          <p:nvPr/>
        </p:nvSpPr>
        <p:spPr>
          <a:xfrm>
            <a:off x="119716" y="5496264"/>
            <a:ext cx="720080" cy="43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E705C-23EA-4C65-B3BA-4FE9B4BB191B}"/>
              </a:ext>
            </a:extLst>
          </p:cNvPr>
          <p:cNvSpPr txBox="1"/>
          <p:nvPr/>
        </p:nvSpPr>
        <p:spPr>
          <a:xfrm>
            <a:off x="129582" y="3974747"/>
            <a:ext cx="2808312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Entire Client Outreach for Campaign Invitation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2DA34F-567D-BD17-0CE6-B036F4C96650}"/>
              </a:ext>
            </a:extLst>
          </p:cNvPr>
          <p:cNvSpPr/>
          <p:nvPr/>
        </p:nvSpPr>
        <p:spPr>
          <a:xfrm>
            <a:off x="2859304" y="3645024"/>
            <a:ext cx="2880320" cy="141919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ED629B6-16C5-31D7-B078-6AAE89B874B3}"/>
              </a:ext>
            </a:extLst>
          </p:cNvPr>
          <p:cNvSpPr/>
          <p:nvPr/>
        </p:nvSpPr>
        <p:spPr>
          <a:xfrm>
            <a:off x="6960096" y="2297840"/>
            <a:ext cx="1584176" cy="199525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9FA121E-FC9C-B468-A196-88AE4D56FB30}"/>
              </a:ext>
            </a:extLst>
          </p:cNvPr>
          <p:cNvSpPr/>
          <p:nvPr/>
        </p:nvSpPr>
        <p:spPr>
          <a:xfrm>
            <a:off x="10272464" y="2295265"/>
            <a:ext cx="1584176" cy="199525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64B0D7-E065-4BFF-A50A-C32EABA0756C}"/>
              </a:ext>
            </a:extLst>
          </p:cNvPr>
          <p:cNvSpPr txBox="1"/>
          <p:nvPr/>
        </p:nvSpPr>
        <p:spPr>
          <a:xfrm>
            <a:off x="1113949" y="1983509"/>
            <a:ext cx="5638488" cy="1032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400" dirty="0"/>
              <a:t>Admin, blue-collar, Technical, Services, Management job types mostly deposited that time.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5528E-9D48-EF1D-5772-367B56A59BA7}"/>
              </a:ext>
            </a:extLst>
          </p:cNvPr>
          <p:cNvSpPr/>
          <p:nvPr/>
        </p:nvSpPr>
        <p:spPr>
          <a:xfrm>
            <a:off x="3393133" y="1951928"/>
            <a:ext cx="1080120" cy="4195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840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FF07767-18CF-EDD3-7843-7CBBEBE6C6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76"/>
            <a:ext cx="9905712" cy="5805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9A3A9-724F-9E8F-1A21-8DBF6051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612707"/>
            <a:ext cx="2660835" cy="1592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3E1276-84E2-22DD-2E70-CB849D8F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19" y="519077"/>
            <a:ext cx="2500695" cy="15921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83A443-10ED-478F-E2BE-13E7AA28C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30" t="15523" r="-436"/>
          <a:stretch/>
        </p:blipFill>
        <p:spPr>
          <a:xfrm>
            <a:off x="8112224" y="2562267"/>
            <a:ext cx="4014378" cy="1743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ABB2DB-E3AB-046A-F6FB-8434B7A42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23" r="49328" b="2929"/>
          <a:stretch/>
        </p:blipFill>
        <p:spPr>
          <a:xfrm>
            <a:off x="8001166" y="793392"/>
            <a:ext cx="4176463" cy="16621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85748E-FAD6-9321-F448-0F6BC9F14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324" y="404646"/>
            <a:ext cx="5110384" cy="2820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8A5FA0-3F63-5DCD-9196-9545AD6B6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672" y="5342243"/>
            <a:ext cx="2271835" cy="14204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DC0E56-1F3F-9D97-2239-055E2020E7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9828" b="64768"/>
          <a:stretch/>
        </p:blipFill>
        <p:spPr>
          <a:xfrm>
            <a:off x="5764714" y="1236485"/>
            <a:ext cx="2059429" cy="792088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91E52E-1056-1CB6-F3B5-08525723DB15}"/>
              </a:ext>
            </a:extLst>
          </p:cNvPr>
          <p:cNvSpPr/>
          <p:nvPr/>
        </p:nvSpPr>
        <p:spPr>
          <a:xfrm>
            <a:off x="5159896" y="3109593"/>
            <a:ext cx="1656184" cy="82346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382B7F-67D9-5219-204F-C2833622F742}"/>
              </a:ext>
            </a:extLst>
          </p:cNvPr>
          <p:cNvSpPr/>
          <p:nvPr/>
        </p:nvSpPr>
        <p:spPr>
          <a:xfrm>
            <a:off x="3241051" y="1052736"/>
            <a:ext cx="1656184" cy="82346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290C82-5121-6364-7058-2670D8D86EC0}"/>
              </a:ext>
            </a:extLst>
          </p:cNvPr>
          <p:cNvSpPr/>
          <p:nvPr/>
        </p:nvSpPr>
        <p:spPr>
          <a:xfrm>
            <a:off x="3071664" y="5701881"/>
            <a:ext cx="1656184" cy="823463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E0E1506-B803-D31A-DC90-E0F9E6530FA6}"/>
              </a:ext>
            </a:extLst>
          </p:cNvPr>
          <p:cNvSpPr/>
          <p:nvPr/>
        </p:nvSpPr>
        <p:spPr>
          <a:xfrm>
            <a:off x="5823435" y="1700808"/>
            <a:ext cx="576065" cy="44553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8202D7-9522-5EF0-10AB-D373977D4FA3}"/>
              </a:ext>
            </a:extLst>
          </p:cNvPr>
          <p:cNvSpPr txBox="1"/>
          <p:nvPr/>
        </p:nvSpPr>
        <p:spPr>
          <a:xfrm>
            <a:off x="5764714" y="4464243"/>
            <a:ext cx="6255483" cy="2314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INSIGHT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SG" sz="1400" dirty="0"/>
              <a:t>HOUSING _   </a:t>
            </a:r>
            <a:r>
              <a:rPr lang="en-SG" sz="1400" dirty="0" err="1"/>
              <a:t>Campaing</a:t>
            </a:r>
            <a:r>
              <a:rPr lang="en-SG" sz="1400" dirty="0"/>
              <a:t> Clients mostly had house loan.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SG" sz="1400" dirty="0"/>
              <a:t>PERSONAL LOAN _   Most of the Clients were belonging Personal Loan.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SG" sz="1400" dirty="0"/>
              <a:t>Y _   A term deposit status (potential client or not)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SG" sz="1400" dirty="0"/>
              <a:t>DEFAULT _   Most of the clients are using Credit card and on going payments.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B93A9FA-7F0E-7353-9B0F-10B4E547379A}"/>
              </a:ext>
            </a:extLst>
          </p:cNvPr>
          <p:cNvSpPr/>
          <p:nvPr/>
        </p:nvSpPr>
        <p:spPr>
          <a:xfrm>
            <a:off x="8375604" y="4461776"/>
            <a:ext cx="1033702" cy="42695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546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5672097-1023-F2E1-33AE-162FBAA660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"/>
            <a:ext cx="9059319" cy="2633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006B48-5B1B-8150-2FEF-1E8E8142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" t="740"/>
          <a:stretch/>
        </p:blipFill>
        <p:spPr>
          <a:xfrm>
            <a:off x="3863752" y="2160203"/>
            <a:ext cx="3060691" cy="1687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48B386-5FE2-89B7-281A-3A5479D6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" y="2636912"/>
            <a:ext cx="2940852" cy="41677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9E1BEE-4892-5B07-AC8C-3F8B7734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890" y="444006"/>
            <a:ext cx="4521448" cy="64007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CB7F44-F03C-5F02-35B6-E0938F73C440}"/>
              </a:ext>
            </a:extLst>
          </p:cNvPr>
          <p:cNvSpPr/>
          <p:nvPr/>
        </p:nvSpPr>
        <p:spPr>
          <a:xfrm>
            <a:off x="3805859" y="2532689"/>
            <a:ext cx="1208205" cy="118700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3746586-D4B6-E94B-0356-BCFF60D66E1F}"/>
              </a:ext>
            </a:extLst>
          </p:cNvPr>
          <p:cNvSpPr/>
          <p:nvPr/>
        </p:nvSpPr>
        <p:spPr>
          <a:xfrm>
            <a:off x="38350" y="2948304"/>
            <a:ext cx="1089098" cy="372105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F6B80-A799-BF94-410A-B03EF769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1" t="1316"/>
          <a:stretch/>
        </p:blipFill>
        <p:spPr>
          <a:xfrm>
            <a:off x="3791744" y="449764"/>
            <a:ext cx="3325639" cy="120859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238A92-336D-C7FF-529D-0C6323A2E384}"/>
              </a:ext>
            </a:extLst>
          </p:cNvPr>
          <p:cNvSpPr/>
          <p:nvPr/>
        </p:nvSpPr>
        <p:spPr>
          <a:xfrm>
            <a:off x="3793648" y="764704"/>
            <a:ext cx="1944216" cy="71742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150AD9-CBDB-92D2-9216-E5F728F4D1A9}"/>
              </a:ext>
            </a:extLst>
          </p:cNvPr>
          <p:cNvSpPr txBox="1"/>
          <p:nvPr/>
        </p:nvSpPr>
        <p:spPr>
          <a:xfrm>
            <a:off x="1199456" y="3847876"/>
            <a:ext cx="6696744" cy="2637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400" dirty="0"/>
              <a:t>1)Clients with no previous campaign outcome are rare or have little data.</a:t>
            </a:r>
          </a:p>
          <a:p>
            <a:pPr>
              <a:lnSpc>
                <a:spcPct val="150000"/>
              </a:lnSpc>
            </a:pPr>
            <a:r>
              <a:rPr lang="en-SG" sz="1400" dirty="0"/>
              <a:t>2)There is a noticeable clustering of failure outcomes with a small number of previous contacts, suggesting that a small number of interactions are not always sufficient for a successful outcome.</a:t>
            </a:r>
          </a:p>
          <a:p>
            <a:pPr>
              <a:lnSpc>
                <a:spcPct val="150000"/>
              </a:lnSpc>
            </a:pPr>
            <a:r>
              <a:rPr lang="en-SG" sz="1400" dirty="0"/>
              <a:t>3)Success is possible across a wider range of previous contact times, implying that consistent engagement might eventually lead to a positive outcome, even if not immediately.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1830AE-6480-F58E-2486-6C4445030E4F}"/>
              </a:ext>
            </a:extLst>
          </p:cNvPr>
          <p:cNvSpPr/>
          <p:nvPr/>
        </p:nvSpPr>
        <p:spPr>
          <a:xfrm>
            <a:off x="3935760" y="3932260"/>
            <a:ext cx="1219759" cy="319837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577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49E81B-4C86-7520-C395-C9F7C7C000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8616280" cy="2920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CF581-DF29-ADF3-507D-0231C52ED6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495" y="260648"/>
            <a:ext cx="4036238" cy="1728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83367-3AF4-1DA2-1304-04C30B36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91" y="1218592"/>
            <a:ext cx="3511253" cy="2196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D87EAA-17F9-FEB8-6871-13B330B2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44" y="2240732"/>
            <a:ext cx="5361724" cy="4545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5517F6-5BF4-51C1-49A8-CC98905248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828" b="64768"/>
          <a:stretch/>
        </p:blipFill>
        <p:spPr>
          <a:xfrm>
            <a:off x="1703512" y="2650779"/>
            <a:ext cx="2059429" cy="7920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AA4D7F-C042-7CFA-18FA-1BF8529910D0}"/>
              </a:ext>
            </a:extLst>
          </p:cNvPr>
          <p:cNvSpPr/>
          <p:nvPr/>
        </p:nvSpPr>
        <p:spPr>
          <a:xfrm>
            <a:off x="8134500" y="664368"/>
            <a:ext cx="2031900" cy="11084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477713-C749-00EB-B4E8-5CB11DDAB0CF}"/>
              </a:ext>
            </a:extLst>
          </p:cNvPr>
          <p:cNvSpPr/>
          <p:nvPr/>
        </p:nvSpPr>
        <p:spPr>
          <a:xfrm>
            <a:off x="4349573" y="1554991"/>
            <a:ext cx="2520280" cy="186466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FFA6E2-FB53-CC6D-03E5-6829A2D9B01C}"/>
              </a:ext>
            </a:extLst>
          </p:cNvPr>
          <p:cNvSpPr/>
          <p:nvPr/>
        </p:nvSpPr>
        <p:spPr>
          <a:xfrm>
            <a:off x="1703512" y="3086104"/>
            <a:ext cx="839416" cy="42183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18697-BCE0-CC37-CC72-BC9A73CBCB07}"/>
              </a:ext>
            </a:extLst>
          </p:cNvPr>
          <p:cNvSpPr txBox="1"/>
          <p:nvPr/>
        </p:nvSpPr>
        <p:spPr>
          <a:xfrm>
            <a:off x="166209" y="3573016"/>
            <a:ext cx="6552728" cy="3105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2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Impact of Marital Status: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Married individuals generally show a higher tendency not to make a deposit. Single individuals are more likely to make deposits if they have a basic.9y or high school education.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Impact of Education Level: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University degree holders and professional course attendees, irrespective of their marital status, tend to show higher non-deposit rates. Those with basic.9y or high school education have more varied outcomes based on their marital status. 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Unknown Marital Status: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The mixed pattern for individuals with unknown marital status suggests that other factors might be influencing their deposit decisions.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A4B127-1AA2-1C93-B8CD-CF48CF304748}"/>
              </a:ext>
            </a:extLst>
          </p:cNvPr>
          <p:cNvSpPr/>
          <p:nvPr/>
        </p:nvSpPr>
        <p:spPr>
          <a:xfrm>
            <a:off x="2832693" y="3573016"/>
            <a:ext cx="1219759" cy="319837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284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DBA86-E4B5-A182-91C4-4121C5EA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4"/>
            <a:ext cx="8339628" cy="216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50F58-8926-9442-7E63-F1E05D7A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44624"/>
            <a:ext cx="2062183" cy="1289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2B93D-19C3-F9BD-4ED2-7E1463A5A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" t="2750"/>
          <a:stretch/>
        </p:blipFill>
        <p:spPr>
          <a:xfrm>
            <a:off x="9054315" y="1340768"/>
            <a:ext cx="3116022" cy="276115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E46F27-4070-B2A8-AA38-E9B1693FABD6}"/>
              </a:ext>
            </a:extLst>
          </p:cNvPr>
          <p:cNvSpPr/>
          <p:nvPr/>
        </p:nvSpPr>
        <p:spPr>
          <a:xfrm>
            <a:off x="9032652" y="1660774"/>
            <a:ext cx="2031900" cy="222909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51B22A-8EA6-2581-E53D-0CAB56789880}"/>
              </a:ext>
            </a:extLst>
          </p:cNvPr>
          <p:cNvSpPr/>
          <p:nvPr/>
        </p:nvSpPr>
        <p:spPr>
          <a:xfrm>
            <a:off x="9912424" y="381550"/>
            <a:ext cx="1224136" cy="74319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674FEF-D7E8-D736-DDD0-A5399A634CFE}"/>
              </a:ext>
            </a:extLst>
          </p:cNvPr>
          <p:cNvSpPr txBox="1"/>
          <p:nvPr/>
        </p:nvSpPr>
        <p:spPr>
          <a:xfrm>
            <a:off x="72008" y="1871313"/>
            <a:ext cx="8904312" cy="282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200" b="1" dirty="0">
                <a:highlight>
                  <a:srgbClr val="FFFF00"/>
                </a:highlight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Impact of Credit Payments: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The absence of green data points in both the "no" and "yes" credit payment categories suggests that individuals with credit payments, regardless of the status, are not making deposits.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Job Position Influence: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Job position does not seem to have a significant influence on deposit status when considering credit payment status, as all job positions show similar patterns.</a:t>
            </a:r>
          </a:p>
          <a:p>
            <a:pPr>
              <a:lnSpc>
                <a:spcPct val="150000"/>
              </a:lnSpc>
            </a:pPr>
            <a:r>
              <a:rPr lang="en-SG" sz="1200" dirty="0">
                <a:highlight>
                  <a:srgbClr val="FFFF00"/>
                </a:highlight>
              </a:rPr>
              <a:t>Focus on Unknown Credit Payment Status:</a:t>
            </a:r>
          </a:p>
          <a:p>
            <a:pPr>
              <a:lnSpc>
                <a:spcPct val="150000"/>
              </a:lnSpc>
            </a:pPr>
            <a:r>
              <a:rPr lang="en-SG" sz="1200" dirty="0"/>
              <a:t>The "unknown" credit payment category should be investigated further to understand why these individuals are not making deposits.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D310CC-265B-3099-9FA5-068A4089B8DB}"/>
              </a:ext>
            </a:extLst>
          </p:cNvPr>
          <p:cNvSpPr/>
          <p:nvPr/>
        </p:nvSpPr>
        <p:spPr>
          <a:xfrm>
            <a:off x="4007768" y="1917982"/>
            <a:ext cx="999107" cy="2868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9BC642-FC3E-E7E8-68CA-DE9FBAE6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401" y="4481174"/>
            <a:ext cx="10263591" cy="22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2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230e9df3-be65-4c73-a93b-d1236ebd677e"/>
    <ds:schemaRef ds:uri="http://schemas.microsoft.com/sharepoint/v3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2540</TotalTime>
  <Words>831</Words>
  <Application>Microsoft Office PowerPoint</Application>
  <PresentationFormat>Widescreen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EXPLORATORY DATA ANALYSIS FOR BANK LOAN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Thiri War War Lwin</dc:creator>
  <cp:lastModifiedBy>Thiri War War Lwin</cp:lastModifiedBy>
  <cp:revision>26</cp:revision>
  <dcterms:created xsi:type="dcterms:W3CDTF">2024-06-18T06:45:21Z</dcterms:created>
  <dcterms:modified xsi:type="dcterms:W3CDTF">2024-07-14T14:41:32Z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